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3CACA"/>
          </a:solidFill>
        </a:fill>
      </a:tcStyle>
    </a:wholeTbl>
    <a:band2H>
      <a:tcTxStyle/>
      <a:tcStyle>
        <a:tcBdr/>
        <a:fill>
          <a:solidFill>
            <a:srgbClr val="F2E7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5CB"/>
          </a:solidFill>
        </a:fill>
      </a:tcStyle>
    </a:wholeTbl>
    <a:band2H>
      <a:tcTxStyle/>
      <a:tcStyle>
        <a:tcBdr/>
        <a:fill>
          <a:solidFill>
            <a:srgbClr val="FAF3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1DE"/>
          </a:solidFill>
        </a:fill>
      </a:tcStyle>
    </a:wholeTbl>
    <a:band2H>
      <a:tcTxStyle/>
      <a:tcStyle>
        <a:tcBdr/>
        <a:fill>
          <a:solidFill>
            <a:srgbClr val="EFE9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49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5" name="Shape 25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1pPr>
    <a:lvl2pPr indent="2286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2pPr>
    <a:lvl3pPr indent="4572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3pPr>
    <a:lvl4pPr indent="6858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4pPr>
    <a:lvl5pPr indent="9144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5pPr>
    <a:lvl6pPr indent="11430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6pPr>
    <a:lvl7pPr indent="13716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7pPr>
    <a:lvl8pPr indent="16002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8pPr>
    <a:lvl9pPr indent="1828800" defTabSz="457200" latinLnBrk="0">
      <a:defRPr sz="1200">
        <a:solidFill>
          <a:srgbClr val="FFFFFF"/>
        </a:solidFill>
        <a:latin typeface="+mn-lt"/>
        <a:ea typeface="+mn-ea"/>
        <a:cs typeface="+mn-cs"/>
        <a:sym typeface="Century Gothic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Титульный слайд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7" descr="Picture 7"/>
          <p:cNvPicPr>
            <a:picLocks noChangeAspect="1"/>
          </p:cNvPicPr>
          <p:nvPr/>
        </p:nvPicPr>
        <p:blipFill>
          <a:blip r:embed="rId3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cture 6" descr="Picture 6"/>
          <p:cNvPicPr>
            <a:picLocks noChangeAspect="1"/>
          </p:cNvPicPr>
          <p:nvPr/>
        </p:nvPicPr>
        <p:blipFill>
          <a:blip r:embed="rId4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" name="Picture 8" descr="Picture 8"/>
          <p:cNvPicPr>
            <a:picLocks noChangeAspect="1"/>
          </p:cNvPicPr>
          <p:nvPr/>
        </p:nvPicPr>
        <p:blipFill>
          <a:blip r:embed="rId5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cture 9" descr="Picture 9"/>
          <p:cNvPicPr>
            <a:picLocks noChangeAspect="1"/>
          </p:cNvPicPr>
          <p:nvPr/>
        </p:nvPicPr>
        <p:blipFill>
          <a:blip r:embed="rId6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60" cy="332958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/>
            </a:lvl1pPr>
          </a:lstStyle>
          <a:p>
            <a:r>
              <a:t>Текст заголовка</a:t>
            </a:r>
          </a:p>
        </p:txBody>
      </p:sp>
      <p:sp>
        <p:nvSpPr>
          <p:cNvPr id="23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60" cy="86142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47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5" y="4800586"/>
            <a:ext cx="8825658" cy="56673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t>Текст заголовка</a:t>
            </a:r>
          </a:p>
        </p:txBody>
      </p:sp>
      <p:sp>
        <p:nvSpPr>
          <p:cNvPr id="151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1154954" y="685799"/>
            <a:ext cx="8825660" cy="3640668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5" y="5367325"/>
            <a:ext cx="8825657" cy="49371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63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t>Текст заголовка</a:t>
            </a:r>
          </a:p>
        </p:txBody>
      </p:sp>
      <p:sp>
        <p:nvSpPr>
          <p:cNvPr id="167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800"/>
            </a:lvl1pPr>
            <a:lvl2pPr marL="0" indent="457200">
              <a:buClrTx/>
              <a:buSzTx/>
              <a:buNone/>
              <a:defRPr sz="1800"/>
            </a:lvl2pPr>
            <a:lvl3pPr marL="0" indent="914400">
              <a:buClrTx/>
              <a:buSzTx/>
              <a:buNone/>
              <a:defRPr sz="1800"/>
            </a:lvl3pPr>
            <a:lvl4pPr marL="0" indent="1371600">
              <a:buClrTx/>
              <a:buSzTx/>
              <a:buNone/>
              <a:defRPr sz="1800"/>
            </a:lvl4pPr>
            <a:lvl5pPr marL="0" indent="1828800">
              <a:buClrTx/>
              <a:buSzTx/>
              <a:buNone/>
              <a:defRPr sz="1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74800" y="1447800"/>
            <a:ext cx="7999316" cy="23233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t>Текст заголовка</a:t>
            </a:r>
          </a:p>
        </p:txBody>
      </p:sp>
      <p:sp>
        <p:nvSpPr>
          <p:cNvPr id="18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930400" y="3771174"/>
            <a:ext cx="7279649" cy="34217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1400" cap="small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83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154954" y="4350656"/>
            <a:ext cx="8825659" cy="1676401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  <a:defRPr sz="1800"/>
            </a:pPr>
            <a:endParaRPr/>
          </a:p>
        </p:txBody>
      </p:sp>
      <p:sp>
        <p:nvSpPr>
          <p:cNvPr id="184" name="TextBox 11"/>
          <p:cNvSpPr txBox="1"/>
          <p:nvPr/>
        </p:nvSpPr>
        <p:spPr>
          <a:xfrm>
            <a:off x="944014" y="971253"/>
            <a:ext cx="710473" cy="1818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2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85" name="TextBox 14"/>
          <p:cNvSpPr txBox="1"/>
          <p:nvPr/>
        </p:nvSpPr>
        <p:spPr>
          <a:xfrm>
            <a:off x="9376209" y="2613786"/>
            <a:ext cx="710473" cy="1818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2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8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6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4" y="3124200"/>
            <a:ext cx="8825660" cy="165318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t>Текст заголовка</a:t>
            </a:r>
          </a:p>
        </p:txBody>
      </p:sp>
      <p:sp>
        <p:nvSpPr>
          <p:cNvPr id="20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5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0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1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21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32946" y="1981200"/>
            <a:ext cx="2946868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16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52462" y="2667000"/>
            <a:ext cx="2927351" cy="358933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17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3883659" y="1981200"/>
            <a:ext cx="2936242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18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3873105" y="2667000"/>
            <a:ext cx="2946795" cy="358933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19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7124700" y="1981200"/>
            <a:ext cx="2932114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20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7124700" y="2667000"/>
            <a:ext cx="2932114" cy="358933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21" name="Straight Connector 16"/>
          <p:cNvSpPr/>
          <p:nvPr/>
        </p:nvSpPr>
        <p:spPr>
          <a:xfrm flipH="1">
            <a:off x="3726141" y="2133600"/>
            <a:ext cx="1" cy="3962400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2" name="Straight Connector 17"/>
          <p:cNvSpPr/>
          <p:nvPr/>
        </p:nvSpPr>
        <p:spPr>
          <a:xfrm flipH="1">
            <a:off x="6962226" y="2133600"/>
            <a:ext cx="1" cy="3966882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3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237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52462" y="4250949"/>
            <a:ext cx="2940051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8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52462" y="2209800"/>
            <a:ext cx="2940051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9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52462" y="4827211"/>
            <a:ext cx="2940051" cy="65919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40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3889375" y="4250949"/>
            <a:ext cx="2930525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41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3889373" y="2209800"/>
            <a:ext cx="2930526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2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3888021" y="4827210"/>
            <a:ext cx="2934407" cy="659189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43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7124700" y="4250949"/>
            <a:ext cx="2932114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24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7124699" y="2209800"/>
            <a:ext cx="2932114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5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7124575" y="4827208"/>
            <a:ext cx="2935998" cy="659189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46" name="Straight Connector 18"/>
          <p:cNvSpPr/>
          <p:nvPr/>
        </p:nvSpPr>
        <p:spPr>
          <a:xfrm flipH="1">
            <a:off x="3726141" y="2133600"/>
            <a:ext cx="1" cy="3962400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7" name="Straight Connector 19"/>
          <p:cNvSpPr/>
          <p:nvPr/>
        </p:nvSpPr>
        <p:spPr>
          <a:xfrm flipH="1">
            <a:off x="6962226" y="2133600"/>
            <a:ext cx="1" cy="3966882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и объект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7" descr="Picture 7"/>
          <p:cNvPicPr>
            <a:picLocks noChangeAspect="1"/>
          </p:cNvPicPr>
          <p:nvPr/>
        </p:nvPicPr>
        <p:blipFill>
          <a:blip r:embed="rId3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Picture 6" descr="Picture 6"/>
          <p:cNvPicPr>
            <a:picLocks noChangeAspect="1"/>
          </p:cNvPicPr>
          <p:nvPr/>
        </p:nvPicPr>
        <p:blipFill>
          <a:blip r:embed="rId4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4" name="Picture 8" descr="Picture 8"/>
          <p:cNvPicPr>
            <a:picLocks noChangeAspect="1"/>
          </p:cNvPicPr>
          <p:nvPr/>
        </p:nvPicPr>
        <p:blipFill>
          <a:blip r:embed="rId5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icture 9" descr="Picture 9"/>
          <p:cNvPicPr>
            <a:picLocks noChangeAspect="1"/>
          </p:cNvPicPr>
          <p:nvPr/>
        </p:nvPicPr>
        <p:blipFill>
          <a:blip r:embed="rId6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7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103312" y="2052917"/>
            <a:ext cx="8946541" cy="4195483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8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5" y="2861733"/>
            <a:ext cx="8825658" cy="1915648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t>Текст заголовка</a:t>
            </a:r>
          </a:p>
        </p:txBody>
      </p:sp>
      <p:sp>
        <p:nvSpPr>
          <p:cNvPr id="5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60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3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67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103312" y="2060575"/>
            <a:ext cx="4396340" cy="4195763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 marL="778668" indent="-321468">
              <a:defRPr sz="1800"/>
            </a:lvl2pPr>
            <a:lvl3pPr marL="1208314" indent="-293914">
              <a:defRPr sz="1800"/>
            </a:lvl3pPr>
            <a:lvl4pPr marL="1714500" indent="-342900">
              <a:defRPr sz="1800"/>
            </a:lvl4pPr>
            <a:lvl5pPr marL="2171700" indent="-342900">
              <a:defRPr sz="1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78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8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03312" y="1905000"/>
            <a:ext cx="4396339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3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5654495" y="1905000"/>
            <a:ext cx="4396340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8AD0D6"/>
                </a:solidFill>
              </a:defRPr>
            </a:pPr>
            <a:endParaRPr/>
          </a:p>
        </p:txBody>
      </p:sp>
      <p:sp>
        <p:nvSpPr>
          <p:cNvPr id="8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94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46110" y="452718"/>
            <a:ext cx="9404724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9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5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4952" y="1447800"/>
            <a:ext cx="3401066" cy="14478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t>Текст заголовка</a:t>
            </a:r>
          </a:p>
        </p:txBody>
      </p:sp>
      <p:sp>
        <p:nvSpPr>
          <p:cNvPr id="119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4784616" y="1447800"/>
            <a:ext cx="5195998" cy="4572000"/>
          </a:xfrm>
          <a:prstGeom prst="rect">
            <a:avLst/>
          </a:prstGeom>
        </p:spPr>
        <p:txBody>
          <a:bodyPr anchor="ctr"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0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154952" y="3129279"/>
            <a:ext cx="3401064" cy="289560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12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7" descr="Picture 7"/>
          <p:cNvPicPr>
            <a:picLocks noChangeAspect="1"/>
          </p:cNvPicPr>
          <p:nvPr/>
        </p:nvPicPr>
        <p:blipFill>
          <a:blip r:embed="rId2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Picture 6" descr="Picture 6"/>
          <p:cNvPicPr>
            <a:picLocks noChangeAspect="1"/>
          </p:cNvPicPr>
          <p:nvPr/>
        </p:nvPicPr>
        <p:blipFill>
          <a:blip r:embed="rId3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1" name="Picture 8" descr="Picture 8"/>
          <p:cNvPicPr>
            <a:picLocks noChangeAspect="1"/>
          </p:cNvPicPr>
          <p:nvPr/>
        </p:nvPicPr>
        <p:blipFill>
          <a:blip r:embed="rId4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icture 9" descr="Picture 9"/>
          <p:cNvPicPr>
            <a:picLocks noChangeAspect="1"/>
          </p:cNvPicPr>
          <p:nvPr/>
        </p:nvPicPr>
        <p:blipFill>
          <a:blip r:embed="rId5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153906" y="1854192"/>
            <a:ext cx="5092908" cy="157480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t>Текст заголовка</a:t>
            </a:r>
          </a:p>
        </p:txBody>
      </p:sp>
      <p:sp>
        <p:nvSpPr>
          <p:cNvPr id="13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949546" y="1143000"/>
            <a:ext cx="3200401" cy="4572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54954" y="3657600"/>
            <a:ext cx="5084980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/>
            </a:lvl1pPr>
            <a:lvl2pPr marL="0" indent="457200">
              <a:buClrTx/>
              <a:buSzTx/>
              <a:buNone/>
              <a:defRPr sz="1400"/>
            </a:lvl2pPr>
            <a:lvl3pPr marL="0" indent="914400">
              <a:buClrTx/>
              <a:buSzTx/>
              <a:buNone/>
              <a:defRPr sz="1400"/>
            </a:lvl3pPr>
            <a:lvl4pPr marL="0" indent="1371600">
              <a:buClrTx/>
              <a:buSzTx/>
              <a:buNone/>
              <a:defRPr sz="1400"/>
            </a:lvl4pPr>
            <a:lvl5pPr marL="0" indent="1828800">
              <a:buClrTx/>
              <a:buSzTx/>
              <a:buNone/>
              <a:defRPr sz="1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Picture 7"/>
          <p:cNvPicPr>
            <a:picLocks noChangeAspect="1"/>
          </p:cNvPicPr>
          <p:nvPr/>
        </p:nvPicPr>
        <p:blipFill>
          <a:blip r:embed="rId18"/>
          <a:srcRect l="3613"/>
          <a:stretch>
            <a:fillRect/>
          </a:stretch>
        </p:blipFill>
        <p:spPr>
          <a:xfrm>
            <a:off x="0" y="2669684"/>
            <a:ext cx="4037013" cy="418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19"/>
          <a:srcRect l="35640"/>
          <a:stretch>
            <a:fillRect/>
          </a:stretch>
        </p:blipFill>
        <p:spPr>
          <a:xfrm>
            <a:off x="-1" y="2892346"/>
            <a:ext cx="1522414" cy="2365454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Oval 15"/>
          <p:cNvSpPr/>
          <p:nvPr/>
        </p:nvSpPr>
        <p:spPr>
          <a:xfrm>
            <a:off x="8609011" y="1676400"/>
            <a:ext cx="2819401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" name="Picture 8" descr="Picture 8"/>
          <p:cNvPicPr>
            <a:picLocks noChangeAspect="1"/>
          </p:cNvPicPr>
          <p:nvPr/>
        </p:nvPicPr>
        <p:blipFill>
          <a:blip r:embed="rId20"/>
          <a:srcRect t="28812"/>
          <a:stretch>
            <a:fillRect/>
          </a:stretch>
        </p:blipFill>
        <p:spPr>
          <a:xfrm>
            <a:off x="7999411" y="0"/>
            <a:ext cx="1603388" cy="1141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9" descr="Picture 9"/>
          <p:cNvPicPr>
            <a:picLocks noChangeAspect="1"/>
          </p:cNvPicPr>
          <p:nvPr/>
        </p:nvPicPr>
        <p:blipFill>
          <a:blip r:embed="rId21"/>
          <a:srcRect b="23320"/>
          <a:stretch>
            <a:fillRect/>
          </a:stretch>
        </p:blipFill>
        <p:spPr>
          <a:xfrm>
            <a:off x="8605877" y="6096000"/>
            <a:ext cx="993735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Текст заголовка</a:t>
            </a:r>
          </a:p>
        </p:txBody>
      </p:sp>
      <p:sp>
        <p:nvSpPr>
          <p:cNvPr id="9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0522496" y="540176"/>
            <a:ext cx="498287" cy="5232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b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1pPr>
      <a:lvl2pPr marL="774700" marR="0" indent="-3175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2pPr>
      <a:lvl3pPr marL="1200150" marR="0" indent="-28575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3pPr>
      <a:lvl4pPr marL="16981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4pPr>
      <a:lvl5pPr marL="21553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5pPr>
      <a:lvl6pPr marL="26039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6pPr>
      <a:lvl7pPr marL="30697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7pPr>
      <a:lvl8pPr marL="35269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8pPr>
      <a:lvl9pPr marL="3984171" marR="0" indent="-326571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Tx/>
        <a:buChar char="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Century Gothic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2286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3200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3657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Заголовок 1"/>
          <p:cNvSpPr txBox="1"/>
          <p:nvPr/>
        </p:nvSpPr>
        <p:spPr>
          <a:xfrm>
            <a:off x="889970" y="97820"/>
            <a:ext cx="10022380" cy="1450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spAutoFit/>
          </a:bodyPr>
          <a:lstStyle/>
          <a:p>
            <a:pPr algn="ctr">
              <a:defRPr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ДЕПАРТАМЕНТ ОБРАЗОВАНИЯ И НАУКИ ГОРОДА МОСКВЫ ГОСУДАРСТВЕННОЕ БЮДЖЕТНОЕ ПРОФЕССИОНАЛЬНОЕ</a:t>
            </a:r>
            <a:br/>
            <a:r>
              <a:t>ОБРАЗОВАТЕЛЬНОЕ УЧРЕЖДЕНИЕ ГОРОДА МОСКВЫ</a:t>
            </a:r>
            <a:br/>
            <a:r>
              <a:t>«Технологический колледж № 34»</a:t>
            </a:r>
          </a:p>
        </p:txBody>
      </p:sp>
      <p:sp>
        <p:nvSpPr>
          <p:cNvPr id="258" name="Подзаголовок 2"/>
          <p:cNvSpPr txBox="1"/>
          <p:nvPr/>
        </p:nvSpPr>
        <p:spPr>
          <a:xfrm>
            <a:off x="6807148" y="4342319"/>
            <a:ext cx="5339132" cy="2186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>
              <a:spcBef>
                <a:spcPts val="1000"/>
              </a:spcBef>
              <a:defRPr cap="all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Работу</a:t>
            </a:r>
            <a:r>
              <a:rPr dirty="0"/>
              <a:t> </a:t>
            </a:r>
            <a:r>
              <a:rPr dirty="0" err="1"/>
              <a:t>выполнил</a:t>
            </a:r>
            <a:r>
              <a:rPr dirty="0"/>
              <a:t> </a:t>
            </a:r>
            <a:r>
              <a:rPr dirty="0" err="1"/>
              <a:t>студент</a:t>
            </a:r>
            <a:r>
              <a:rPr dirty="0"/>
              <a:t> </a:t>
            </a:r>
            <a:r>
              <a:rPr dirty="0" err="1"/>
              <a:t>группы</a:t>
            </a:r>
            <a:r>
              <a:rPr dirty="0"/>
              <a:t> Д04-2ИСП </a:t>
            </a:r>
            <a:r>
              <a:rPr lang="ru-RU" dirty="0" smtClean="0"/>
              <a:t>Грибков </a:t>
            </a:r>
            <a:r>
              <a:rPr lang="ru-RU" dirty="0" err="1" smtClean="0"/>
              <a:t>кузьма</a:t>
            </a:r>
            <a:r>
              <a:rPr lang="ru-RU" dirty="0" smtClean="0"/>
              <a:t> </a:t>
            </a:r>
            <a:r>
              <a:rPr lang="ru-RU" dirty="0" err="1" smtClean="0"/>
              <a:t>анатольевич</a:t>
            </a:r>
            <a:r>
              <a:rPr lang="ru-RU" dirty="0" smtClean="0"/>
              <a:t> </a:t>
            </a:r>
            <a:r>
              <a:rPr dirty="0" err="1" smtClean="0"/>
              <a:t>Специальность</a:t>
            </a:r>
            <a:r>
              <a:rPr dirty="0"/>
              <a:t>: 09.02.07 </a:t>
            </a:r>
            <a:r>
              <a:rPr dirty="0" err="1"/>
              <a:t>Информационные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и </a:t>
            </a:r>
            <a:r>
              <a:rPr dirty="0" err="1"/>
              <a:t>программирование</a:t>
            </a:r>
            <a:r>
              <a:rPr dirty="0"/>
              <a:t> </a:t>
            </a:r>
            <a:endParaRPr dirty="0">
              <a:solidFill>
                <a:srgbClr val="ED5654"/>
              </a:solidFill>
            </a:endParaRPr>
          </a:p>
          <a:p>
            <a:pPr>
              <a:spcBef>
                <a:spcPts val="1000"/>
              </a:spcBef>
              <a:defRPr cap="all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Руководитель</a:t>
            </a:r>
            <a:r>
              <a:rPr dirty="0"/>
              <a:t>: </a:t>
            </a:r>
            <a:r>
              <a:rPr dirty="0" err="1"/>
              <a:t>Тотмянина</a:t>
            </a:r>
            <a:r>
              <a:rPr dirty="0"/>
              <a:t> </a:t>
            </a:r>
            <a:r>
              <a:rPr dirty="0" err="1"/>
              <a:t>Светлана</a:t>
            </a:r>
            <a:r>
              <a:rPr dirty="0"/>
              <a:t> </a:t>
            </a:r>
            <a:r>
              <a:rPr dirty="0" err="1"/>
              <a:t>Владимировна</a:t>
            </a:r>
            <a:endParaRPr dirty="0"/>
          </a:p>
        </p:txBody>
      </p:sp>
      <p:sp>
        <p:nvSpPr>
          <p:cNvPr id="259" name="TextBox 5"/>
          <p:cNvSpPr txBox="1"/>
          <p:nvPr/>
        </p:nvSpPr>
        <p:spPr>
          <a:xfrm>
            <a:off x="2303135" y="1577700"/>
            <a:ext cx="7196051" cy="605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Курсовой проект</a:t>
            </a:r>
          </a:p>
        </p:txBody>
      </p:sp>
      <p:sp>
        <p:nvSpPr>
          <p:cNvPr id="260" name="TextBox 6"/>
          <p:cNvSpPr txBox="1"/>
          <p:nvPr/>
        </p:nvSpPr>
        <p:spPr>
          <a:xfrm>
            <a:off x="1147861" y="2498344"/>
            <a:ext cx="9506597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дисциплине</a:t>
            </a:r>
            <a:r>
              <a:rPr dirty="0"/>
              <a:t>: МДК.06.01 </a:t>
            </a:r>
            <a:r>
              <a:rPr dirty="0" err="1"/>
              <a:t>Внедрение</a:t>
            </a:r>
            <a:r>
              <a:rPr dirty="0"/>
              <a:t> </a:t>
            </a:r>
            <a:r>
              <a:rPr dirty="0" err="1"/>
              <a:t>информационных</a:t>
            </a:r>
            <a:r>
              <a:rPr dirty="0"/>
              <a:t> </a:t>
            </a:r>
            <a:r>
              <a:rPr dirty="0" err="1"/>
              <a:t>систем</a:t>
            </a:r>
            <a:endParaRPr dirty="0"/>
          </a:p>
          <a:p>
            <a:pPr algn="ctr">
              <a:defRPr sz="2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тему</a:t>
            </a:r>
            <a:r>
              <a:rPr dirty="0"/>
              <a:t>: </a:t>
            </a:r>
            <a:r>
              <a:rPr dirty="0" err="1"/>
              <a:t>Проектирование</a:t>
            </a:r>
            <a:r>
              <a:rPr dirty="0"/>
              <a:t>, </a:t>
            </a:r>
            <a:r>
              <a:rPr dirty="0" err="1"/>
              <a:t>моделирование</a:t>
            </a:r>
            <a:r>
              <a:rPr dirty="0"/>
              <a:t> и </a:t>
            </a:r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информационной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учета</a:t>
            </a:r>
            <a:r>
              <a:rPr dirty="0"/>
              <a:t> </a:t>
            </a:r>
            <a:r>
              <a:rPr lang="ru-RU" dirty="0" err="1" smtClean="0"/>
              <a:t>матреиальных</a:t>
            </a:r>
            <a:r>
              <a:rPr lang="ru-RU" dirty="0" smtClean="0"/>
              <a:t> ресурсов </a:t>
            </a:r>
            <a:r>
              <a:rPr dirty="0" smtClean="0"/>
              <a:t> «</a:t>
            </a:r>
            <a:r>
              <a:rPr lang="en-US" dirty="0" err="1" smtClean="0"/>
              <a:t>BetBoom</a:t>
            </a:r>
            <a:r>
              <a:rPr dirty="0" smtClean="0"/>
              <a:t>»</a:t>
            </a:r>
            <a:endParaRPr dirty="0"/>
          </a:p>
        </p:txBody>
      </p:sp>
      <p:sp>
        <p:nvSpPr>
          <p:cNvPr id="261" name="TextBox 7"/>
          <p:cNvSpPr txBox="1"/>
          <p:nvPr/>
        </p:nvSpPr>
        <p:spPr>
          <a:xfrm>
            <a:off x="4866228" y="6488667"/>
            <a:ext cx="2069870" cy="34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Москва, 2022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Содержание</a:t>
            </a:r>
          </a:p>
        </p:txBody>
      </p:sp>
      <p:sp>
        <p:nvSpPr>
          <p:cNvPr id="264" name="Объект 2"/>
          <p:cNvSpPr txBox="1">
            <a:spLocks noGrp="1"/>
          </p:cNvSpPr>
          <p:nvPr>
            <p:ph type="body" idx="1"/>
          </p:nvPr>
        </p:nvSpPr>
        <p:spPr>
          <a:xfrm>
            <a:off x="1104292" y="1977293"/>
            <a:ext cx="8946543" cy="4195482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Актуальность</a:t>
            </a:r>
            <a:r>
              <a:rPr dirty="0"/>
              <a:t> и </a:t>
            </a:r>
            <a:r>
              <a:rPr dirty="0" err="1"/>
              <a:t>цели</a:t>
            </a:r>
            <a:endParaRPr dirty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Объект</a:t>
            </a:r>
            <a:r>
              <a:rPr dirty="0"/>
              <a:t> </a:t>
            </a:r>
            <a:r>
              <a:rPr dirty="0" err="1"/>
              <a:t>исследования</a:t>
            </a:r>
            <a:endParaRPr dirty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Основные</a:t>
            </a:r>
            <a:r>
              <a:rPr dirty="0"/>
              <a:t> </a:t>
            </a:r>
            <a:r>
              <a:rPr dirty="0" err="1"/>
              <a:t>аналитические</a:t>
            </a:r>
            <a:r>
              <a:rPr dirty="0"/>
              <a:t> </a:t>
            </a:r>
            <a:r>
              <a:rPr dirty="0" err="1"/>
              <a:t>результаты</a:t>
            </a:r>
            <a:r>
              <a:rPr dirty="0"/>
              <a:t> </a:t>
            </a:r>
            <a:r>
              <a:rPr dirty="0" err="1"/>
              <a:t>предпроектного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(</a:t>
            </a:r>
            <a:r>
              <a:rPr dirty="0" err="1"/>
              <a:t>таблицы</a:t>
            </a:r>
            <a:r>
              <a:rPr dirty="0"/>
              <a:t>, </a:t>
            </a:r>
            <a:r>
              <a:rPr dirty="0" err="1"/>
              <a:t>рисунки</a:t>
            </a:r>
            <a:r>
              <a:rPr dirty="0"/>
              <a:t>)</a:t>
            </a:r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Выбор</a:t>
            </a:r>
            <a:r>
              <a:rPr dirty="0"/>
              <a:t> </a:t>
            </a:r>
            <a:r>
              <a:rPr dirty="0" err="1"/>
              <a:t>методики</a:t>
            </a:r>
            <a:r>
              <a:rPr dirty="0"/>
              <a:t> и </a:t>
            </a:r>
            <a:r>
              <a:rPr dirty="0" err="1"/>
              <a:t>инструментария</a:t>
            </a:r>
            <a:r>
              <a:rPr dirty="0"/>
              <a:t> </a:t>
            </a:r>
            <a:r>
              <a:rPr dirty="0" err="1"/>
              <a:t>проектирования</a:t>
            </a:r>
            <a:endParaRPr dirty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 </a:t>
            </a:r>
            <a:r>
              <a:rPr dirty="0" err="1"/>
              <a:t>Технология</a:t>
            </a:r>
            <a:r>
              <a:rPr dirty="0"/>
              <a:t> </a:t>
            </a:r>
            <a:r>
              <a:rPr dirty="0" err="1"/>
              <a:t>проектирования</a:t>
            </a:r>
            <a:r>
              <a:rPr dirty="0"/>
              <a:t>.</a:t>
            </a:r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 smtClean="0"/>
              <a:t>Выводы</a:t>
            </a:r>
            <a:r>
              <a:rPr dirty="0" smtClean="0"/>
              <a:t> </a:t>
            </a:r>
            <a:r>
              <a:rPr dirty="0"/>
              <a:t>о </a:t>
            </a:r>
            <a:r>
              <a:rPr dirty="0" err="1"/>
              <a:t>достижении</a:t>
            </a:r>
            <a:r>
              <a:rPr dirty="0"/>
              <a:t> </a:t>
            </a:r>
            <a:r>
              <a:rPr dirty="0" err="1"/>
              <a:t>поставленной</a:t>
            </a:r>
            <a:r>
              <a:rPr dirty="0"/>
              <a:t> </a:t>
            </a:r>
            <a:r>
              <a:rPr dirty="0" err="1" smtClean="0"/>
              <a:t>цели</a:t>
            </a:r>
            <a:endParaRPr lang="en-US" dirty="0" smtClean="0"/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FontTx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/>
              <a:t>Демонстрация результатов проектирования.</a:t>
            </a:r>
          </a:p>
          <a:p>
            <a:pPr marL="294894" indent="-294894" defTabSz="393192">
              <a:lnSpc>
                <a:spcPct val="150000"/>
              </a:lnSpc>
              <a:spcBef>
                <a:spcPts val="800"/>
              </a:spcBef>
              <a:buClr>
                <a:srgbClr val="FFFFFF"/>
              </a:buClr>
              <a:buSzPct val="100000"/>
              <a:buChar char="๏"/>
              <a:defRPr sz="2064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Актуальность и цель</a:t>
            </a:r>
          </a:p>
        </p:txBody>
      </p:sp>
      <p:sp>
        <p:nvSpPr>
          <p:cNvPr id="267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1103311" y="2356033"/>
            <a:ext cx="8946543" cy="273257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Тема</a:t>
            </a:r>
            <a:r>
              <a:rPr dirty="0"/>
              <a:t> </a:t>
            </a:r>
            <a:r>
              <a:rPr dirty="0" err="1"/>
              <a:t>курсового</a:t>
            </a:r>
            <a:r>
              <a:rPr dirty="0"/>
              <a:t> </a:t>
            </a:r>
            <a:r>
              <a:rPr dirty="0" err="1"/>
              <a:t>проекта</a:t>
            </a:r>
            <a:r>
              <a:rPr dirty="0"/>
              <a:t> </a:t>
            </a:r>
            <a:r>
              <a:rPr dirty="0" err="1"/>
              <a:t>очень</a:t>
            </a:r>
            <a:r>
              <a:rPr dirty="0"/>
              <a:t> </a:t>
            </a:r>
            <a:r>
              <a:rPr dirty="0" err="1"/>
              <a:t>актуальна</a:t>
            </a:r>
            <a:r>
              <a:rPr dirty="0"/>
              <a:t> в </a:t>
            </a:r>
            <a:r>
              <a:rPr dirty="0" err="1"/>
              <a:t>наши</a:t>
            </a:r>
            <a:r>
              <a:rPr dirty="0"/>
              <a:t> </a:t>
            </a:r>
            <a:r>
              <a:rPr dirty="0" err="1"/>
              <a:t>дни</a:t>
            </a:r>
            <a:r>
              <a:rPr dirty="0"/>
              <a:t>, </a:t>
            </a:r>
            <a:r>
              <a:rPr lang="ru-RU" dirty="0" smtClean="0"/>
              <a:t>некоторые компаний считаю все свои </a:t>
            </a:r>
            <a:r>
              <a:rPr lang="ru-RU" dirty="0" err="1" smtClean="0"/>
              <a:t>матреиалы</a:t>
            </a:r>
            <a:r>
              <a:rPr lang="ru-RU" dirty="0" smtClean="0"/>
              <a:t> в бумажном виде и хранят его также.</a:t>
            </a:r>
            <a:endParaRPr dirty="0"/>
          </a:p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Целью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</a:t>
            </a:r>
            <a:r>
              <a:rPr dirty="0" err="1"/>
              <a:t>является</a:t>
            </a:r>
            <a:r>
              <a:rPr dirty="0"/>
              <a:t> </a:t>
            </a:r>
            <a:r>
              <a:rPr dirty="0" err="1"/>
              <a:t>создание</a:t>
            </a:r>
            <a:r>
              <a:rPr dirty="0"/>
              <a:t> </a:t>
            </a:r>
            <a:r>
              <a:rPr dirty="0" err="1"/>
              <a:t>защищенной</a:t>
            </a:r>
            <a:r>
              <a:rPr dirty="0"/>
              <a:t> </a:t>
            </a:r>
            <a:r>
              <a:rPr dirty="0" err="1"/>
              <a:t>автоматизированной</a:t>
            </a:r>
            <a:r>
              <a:rPr dirty="0"/>
              <a:t> </a:t>
            </a:r>
            <a:r>
              <a:rPr dirty="0" err="1"/>
              <a:t>информационной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</a:t>
            </a:r>
            <a:r>
              <a:rPr dirty="0" smtClean="0"/>
              <a:t>«</a:t>
            </a:r>
            <a:r>
              <a:rPr lang="en-US" dirty="0" err="1" smtClean="0"/>
              <a:t>BetBoom</a:t>
            </a:r>
            <a:r>
              <a:rPr dirty="0" smtClean="0"/>
              <a:t>» </a:t>
            </a:r>
            <a:r>
              <a:rPr dirty="0"/>
              <a:t>и </a:t>
            </a:r>
            <a:r>
              <a:rPr dirty="0" err="1"/>
              <a:t>упростить</a:t>
            </a:r>
            <a:r>
              <a:rPr dirty="0"/>
              <a:t> </a:t>
            </a:r>
            <a:r>
              <a:rPr dirty="0" err="1"/>
              <a:t>работу</a:t>
            </a:r>
            <a:r>
              <a:rPr dirty="0"/>
              <a:t> </a:t>
            </a:r>
            <a:r>
              <a:rPr dirty="0" err="1"/>
              <a:t>сотрудников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Объект и предмет исследования</a:t>
            </a:r>
          </a:p>
        </p:txBody>
      </p:sp>
      <p:sp>
        <p:nvSpPr>
          <p:cNvPr id="270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875201" y="2585524"/>
            <a:ext cx="8946543" cy="2066365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В </a:t>
            </a:r>
            <a:r>
              <a:rPr dirty="0" err="1"/>
              <a:t>качестве</a:t>
            </a:r>
            <a:r>
              <a:rPr dirty="0"/>
              <a:t> </a:t>
            </a:r>
            <a:r>
              <a:rPr dirty="0" err="1"/>
              <a:t>объекта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</a:t>
            </a:r>
            <a:r>
              <a:rPr dirty="0" err="1"/>
              <a:t>данной</a:t>
            </a:r>
            <a:r>
              <a:rPr dirty="0"/>
              <a:t> </a:t>
            </a:r>
            <a:r>
              <a:rPr dirty="0" err="1"/>
              <a:t>курсового</a:t>
            </a:r>
            <a:r>
              <a:rPr dirty="0"/>
              <a:t> </a:t>
            </a:r>
            <a:r>
              <a:rPr dirty="0" err="1"/>
              <a:t>проекта</a:t>
            </a:r>
            <a:r>
              <a:rPr dirty="0"/>
              <a:t> </a:t>
            </a:r>
            <a:r>
              <a:rPr dirty="0" err="1"/>
              <a:t>выступает</a:t>
            </a:r>
            <a:r>
              <a:rPr dirty="0"/>
              <a:t> </a:t>
            </a:r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базы</a:t>
            </a:r>
            <a:r>
              <a:rPr dirty="0"/>
              <a:t> </a:t>
            </a:r>
            <a:r>
              <a:rPr dirty="0" err="1"/>
              <a:t>данных</a:t>
            </a:r>
            <a:r>
              <a:rPr dirty="0"/>
              <a:t> и </a:t>
            </a:r>
            <a:r>
              <a:rPr dirty="0" err="1"/>
              <a:t>разработка</a:t>
            </a:r>
            <a:r>
              <a:rPr dirty="0"/>
              <a:t> </a:t>
            </a:r>
            <a:r>
              <a:rPr dirty="0" err="1"/>
              <a:t>приложения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предприятия</a:t>
            </a:r>
            <a:r>
              <a:rPr dirty="0"/>
              <a:t> ООО </a:t>
            </a:r>
            <a:r>
              <a:rPr dirty="0" smtClean="0"/>
              <a:t>«</a:t>
            </a:r>
            <a:r>
              <a:rPr lang="ru-RU" dirty="0" err="1" smtClean="0"/>
              <a:t>ФирмаСтом</a:t>
            </a:r>
            <a:r>
              <a:rPr dirty="0" smtClean="0"/>
              <a:t>».</a:t>
            </a:r>
            <a:endParaRPr dirty="0"/>
          </a:p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Предмет</a:t>
            </a:r>
            <a:r>
              <a:rPr dirty="0"/>
              <a:t> </a:t>
            </a:r>
            <a:r>
              <a:rPr dirty="0" err="1"/>
              <a:t>исследования</a:t>
            </a:r>
            <a:r>
              <a:rPr dirty="0"/>
              <a:t> – </a:t>
            </a:r>
            <a:r>
              <a:rPr dirty="0" err="1"/>
              <a:t>процессы</a:t>
            </a:r>
            <a:r>
              <a:rPr dirty="0"/>
              <a:t> </a:t>
            </a:r>
            <a:r>
              <a:rPr dirty="0" err="1"/>
              <a:t>учета</a:t>
            </a:r>
            <a:r>
              <a:rPr dirty="0"/>
              <a:t> </a:t>
            </a:r>
            <a:r>
              <a:rPr lang="ru-RU" smtClean="0"/>
              <a:t>материальных ресурсов </a:t>
            </a:r>
            <a:r>
              <a:rPr smtClean="0"/>
              <a:t>и </a:t>
            </a:r>
            <a:r>
              <a:rPr dirty="0" err="1"/>
              <a:t>автоматизированные</a:t>
            </a:r>
            <a:r>
              <a:rPr dirty="0"/>
              <a:t> </a:t>
            </a:r>
            <a:r>
              <a:rPr dirty="0" err="1"/>
              <a:t>технологии</a:t>
            </a:r>
            <a:r>
              <a:rPr dirty="0"/>
              <a:t> </a:t>
            </a:r>
            <a:r>
              <a:rPr dirty="0" err="1"/>
              <a:t>их</a:t>
            </a:r>
            <a:r>
              <a:rPr dirty="0"/>
              <a:t> </a:t>
            </a:r>
            <a:r>
              <a:rPr dirty="0" err="1"/>
              <a:t>реализации</a:t>
            </a:r>
            <a:r>
              <a:rPr dirty="0"/>
              <a:t>. 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IDEF0 - до внедрения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614" y="1236803"/>
            <a:ext cx="6725163" cy="543972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IDEF0 - после внедрения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855" y="1297721"/>
            <a:ext cx="7789839" cy="535453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/>
          <a:p>
            <a: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ER-диаграмма	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5935" y="1853249"/>
            <a:ext cx="7843452" cy="462169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Вывод</a:t>
            </a:r>
          </a:p>
        </p:txBody>
      </p:sp>
      <p:sp>
        <p:nvSpPr>
          <p:cNvPr id="282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1103311" y="2356033"/>
            <a:ext cx="8946543" cy="252534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В </a:t>
            </a:r>
            <a:r>
              <a:rPr dirty="0" err="1"/>
              <a:t>данной</a:t>
            </a:r>
            <a:r>
              <a:rPr dirty="0"/>
              <a:t> </a:t>
            </a:r>
            <a:r>
              <a:rPr dirty="0" err="1"/>
              <a:t>курсовом</a:t>
            </a:r>
            <a:r>
              <a:rPr dirty="0"/>
              <a:t> </a:t>
            </a:r>
            <a:r>
              <a:rPr dirty="0" err="1"/>
              <a:t>проекте</a:t>
            </a:r>
            <a:r>
              <a:rPr dirty="0"/>
              <a:t> </a:t>
            </a:r>
            <a:r>
              <a:rPr dirty="0" err="1"/>
              <a:t>была</a:t>
            </a:r>
            <a:r>
              <a:rPr dirty="0"/>
              <a:t> </a:t>
            </a:r>
            <a:r>
              <a:rPr dirty="0" err="1"/>
              <a:t>спроектирована</a:t>
            </a:r>
            <a:r>
              <a:rPr dirty="0"/>
              <a:t> и </a:t>
            </a:r>
            <a:r>
              <a:rPr dirty="0" err="1"/>
              <a:t>разработана</a:t>
            </a:r>
            <a:r>
              <a:rPr dirty="0"/>
              <a:t> </a:t>
            </a:r>
            <a:r>
              <a:rPr dirty="0" err="1"/>
              <a:t>информационная</a:t>
            </a:r>
            <a:r>
              <a:rPr dirty="0"/>
              <a:t> </a:t>
            </a:r>
            <a:r>
              <a:rPr dirty="0" err="1"/>
              <a:t>система</a:t>
            </a:r>
            <a:r>
              <a:rPr dirty="0"/>
              <a:t> </a:t>
            </a:r>
            <a:r>
              <a:rPr dirty="0" smtClean="0"/>
              <a:t>«</a:t>
            </a:r>
            <a:r>
              <a:rPr lang="en-US" dirty="0" err="1" smtClean="0"/>
              <a:t>BetBoom</a:t>
            </a:r>
            <a:r>
              <a:rPr dirty="0" smtClean="0"/>
              <a:t>», </a:t>
            </a:r>
            <a:r>
              <a:rPr dirty="0"/>
              <a:t>а </a:t>
            </a:r>
            <a:r>
              <a:rPr dirty="0" err="1"/>
              <a:t>также</a:t>
            </a:r>
            <a:r>
              <a:rPr dirty="0"/>
              <a:t> </a:t>
            </a:r>
            <a:r>
              <a:rPr dirty="0" err="1"/>
              <a:t>создана</a:t>
            </a:r>
            <a:r>
              <a:rPr dirty="0"/>
              <a:t> </a:t>
            </a:r>
            <a:r>
              <a:rPr dirty="0" err="1"/>
              <a:t>база</a:t>
            </a:r>
            <a:r>
              <a:rPr dirty="0"/>
              <a:t> </a:t>
            </a:r>
            <a:r>
              <a:rPr dirty="0" err="1"/>
              <a:t>данных</a:t>
            </a:r>
            <a:r>
              <a:rPr dirty="0"/>
              <a:t>, </a:t>
            </a:r>
            <a:r>
              <a:rPr dirty="0" err="1"/>
              <a:t>которая</a:t>
            </a:r>
            <a:r>
              <a:rPr dirty="0"/>
              <a:t> </a:t>
            </a:r>
            <a:r>
              <a:rPr dirty="0" err="1"/>
              <a:t>помогает</a:t>
            </a:r>
            <a:r>
              <a:rPr dirty="0"/>
              <a:t> </a:t>
            </a:r>
            <a:r>
              <a:rPr dirty="0" err="1"/>
              <a:t>компании</a:t>
            </a:r>
            <a:r>
              <a:rPr dirty="0"/>
              <a:t> </a:t>
            </a:r>
            <a:r>
              <a:rPr dirty="0" err="1"/>
              <a:t>управлять</a:t>
            </a:r>
            <a:r>
              <a:rPr dirty="0"/>
              <a:t> </a:t>
            </a:r>
            <a:r>
              <a:rPr dirty="0" err="1"/>
              <a:t>потоками</a:t>
            </a:r>
            <a:r>
              <a:rPr dirty="0"/>
              <a:t> </a:t>
            </a:r>
            <a:r>
              <a:rPr dirty="0" err="1"/>
              <a:t>информации</a:t>
            </a:r>
            <a:r>
              <a:rPr dirty="0"/>
              <a:t>, </a:t>
            </a:r>
            <a:r>
              <a:rPr dirty="0" err="1"/>
              <a:t>что</a:t>
            </a:r>
            <a:r>
              <a:rPr dirty="0"/>
              <a:t> </a:t>
            </a:r>
            <a:r>
              <a:rPr dirty="0" err="1"/>
              <a:t>позволяет</a:t>
            </a:r>
            <a:r>
              <a:rPr dirty="0"/>
              <a:t> </a:t>
            </a:r>
            <a:r>
              <a:rPr dirty="0" err="1"/>
              <a:t>оптимизировать</a:t>
            </a:r>
            <a:r>
              <a:rPr dirty="0"/>
              <a:t> и </a:t>
            </a:r>
            <a:r>
              <a:rPr dirty="0" err="1"/>
              <a:t>автоматизировать</a:t>
            </a:r>
            <a:r>
              <a:rPr dirty="0"/>
              <a:t> </a:t>
            </a:r>
            <a:r>
              <a:rPr dirty="0" err="1"/>
              <a:t>управление</a:t>
            </a:r>
            <a:r>
              <a:rPr dirty="0"/>
              <a:t> </a:t>
            </a:r>
            <a:r>
              <a:rPr dirty="0" err="1"/>
              <a:t>предприятием</a:t>
            </a:r>
            <a:r>
              <a:rPr dirty="0"/>
              <a:t>. </a:t>
            </a:r>
          </a:p>
          <a:p>
            <a:pPr>
              <a:buClr>
                <a:srgbClr val="FFFFFF"/>
              </a:buClr>
              <a:buChar char="๏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Цели</a:t>
            </a:r>
            <a:r>
              <a:rPr dirty="0"/>
              <a:t> </a:t>
            </a:r>
            <a:r>
              <a:rPr dirty="0" err="1"/>
              <a:t>курсовой</a:t>
            </a:r>
            <a:r>
              <a:rPr dirty="0"/>
              <a:t> </a:t>
            </a:r>
            <a:r>
              <a:rPr dirty="0" err="1"/>
              <a:t>работы</a:t>
            </a:r>
            <a:r>
              <a:rPr dirty="0"/>
              <a:t> </a:t>
            </a:r>
            <a:r>
              <a:rPr dirty="0" err="1"/>
              <a:t>достигнуты</a:t>
            </a:r>
            <a:r>
              <a:rPr dirty="0"/>
              <a:t>, а </a:t>
            </a:r>
            <a:r>
              <a:rPr dirty="0" err="1"/>
              <a:t>задачи</a:t>
            </a:r>
            <a:r>
              <a:rPr dirty="0"/>
              <a:t> </a:t>
            </a:r>
            <a:r>
              <a:rPr dirty="0" err="1"/>
              <a:t>выполнены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Заголовок 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1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Окно авторизации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730" y="452718"/>
            <a:ext cx="6659906" cy="675963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Ион">
  <a:themeElements>
    <a:clrScheme name="Ион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0000FF"/>
      </a:hlink>
      <a:folHlink>
        <a:srgbClr val="FF00FF"/>
      </a:folHlink>
    </a:clrScheme>
    <a:fontScheme name="Ион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Ион">
  <a:themeElements>
    <a:clrScheme name="Ион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0000FF"/>
      </a:hlink>
      <a:folHlink>
        <a:srgbClr val="FF00FF"/>
      </a:folHlink>
    </a:clrScheme>
    <a:fontScheme name="Ион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226</Words>
  <Application>Microsoft Office PowerPoint</Application>
  <PresentationFormat>Широкоэкранный</PresentationFormat>
  <Paragraphs>28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Times New Roman</vt:lpstr>
      <vt:lpstr>Ион</vt:lpstr>
      <vt:lpstr>Презентация PowerPoint</vt:lpstr>
      <vt:lpstr>Содержание</vt:lpstr>
      <vt:lpstr>Актуальность и цель</vt:lpstr>
      <vt:lpstr>Объект и предмет исследования</vt:lpstr>
      <vt:lpstr>IDEF0 - до внедрения</vt:lpstr>
      <vt:lpstr>IDEF0 - после внедрения</vt:lpstr>
      <vt:lpstr>ER-диаграмма </vt:lpstr>
      <vt:lpstr>Вывод</vt:lpstr>
      <vt:lpstr>Окно авторизации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Админ</dc:creator>
  <cp:lastModifiedBy>grib grib</cp:lastModifiedBy>
  <cp:revision>8</cp:revision>
  <dcterms:modified xsi:type="dcterms:W3CDTF">2022-11-21T07:38:06Z</dcterms:modified>
</cp:coreProperties>
</file>